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7" r:id="rId1"/>
  </p:sldMasterIdLst>
  <p:notesMasterIdLst>
    <p:notesMasterId r:id="rId37"/>
  </p:notesMasterIdLst>
  <p:handoutMasterIdLst>
    <p:handoutMasterId r:id="rId38"/>
  </p:handoutMasterIdLst>
  <p:sldIdLst>
    <p:sldId id="259" r:id="rId2"/>
    <p:sldId id="263" r:id="rId3"/>
    <p:sldId id="385" r:id="rId4"/>
    <p:sldId id="552" r:id="rId5"/>
    <p:sldId id="561" r:id="rId6"/>
    <p:sldId id="558" r:id="rId7"/>
    <p:sldId id="563" r:id="rId8"/>
    <p:sldId id="632" r:id="rId9"/>
    <p:sldId id="622" r:id="rId10"/>
    <p:sldId id="557" r:id="rId11"/>
    <p:sldId id="556" r:id="rId12"/>
    <p:sldId id="592" r:id="rId13"/>
    <p:sldId id="623" r:id="rId14"/>
    <p:sldId id="575" r:id="rId15"/>
    <p:sldId id="574" r:id="rId16"/>
    <p:sldId id="573" r:id="rId17"/>
    <p:sldId id="601" r:id="rId18"/>
    <p:sldId id="568" r:id="rId19"/>
    <p:sldId id="586" r:id="rId20"/>
    <p:sldId id="589" r:id="rId21"/>
    <p:sldId id="587" r:id="rId22"/>
    <p:sldId id="590" r:id="rId23"/>
    <p:sldId id="577" r:id="rId24"/>
    <p:sldId id="566" r:id="rId25"/>
    <p:sldId id="633" r:id="rId26"/>
    <p:sldId id="599" r:id="rId27"/>
    <p:sldId id="602" r:id="rId28"/>
    <p:sldId id="600" r:id="rId29"/>
    <p:sldId id="617" r:id="rId30"/>
    <p:sldId id="595" r:id="rId31"/>
    <p:sldId id="594" r:id="rId32"/>
    <p:sldId id="605" r:id="rId33"/>
    <p:sldId id="630" r:id="rId34"/>
    <p:sldId id="615" r:id="rId35"/>
    <p:sldId id="264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E45B17"/>
    <a:srgbClr val="008DD2"/>
    <a:srgbClr val="F04942"/>
    <a:srgbClr val="F34840"/>
    <a:srgbClr val="6666FF"/>
    <a:srgbClr val="FEE9E8"/>
    <a:srgbClr val="F9A5A1"/>
    <a:srgbClr val="EE6017"/>
    <a:srgbClr val="004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6" autoAdjust="0"/>
    <p:restoredTop sz="99106" autoAdjust="0"/>
  </p:normalViewPr>
  <p:slideViewPr>
    <p:cSldViewPr snapToGrid="0" showGuides="1">
      <p:cViewPr varScale="1">
        <p:scale>
          <a:sx n="116" d="100"/>
          <a:sy n="116" d="100"/>
        </p:scale>
        <p:origin x="155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6162"/>
    </p:cViewPr>
  </p:sorterViewPr>
  <p:notesViewPr>
    <p:cSldViewPr snapToGrid="0" showGuides="1">
      <p:cViewPr varScale="1">
        <p:scale>
          <a:sx n="81" d="100"/>
          <a:sy n="81" d="100"/>
        </p:scale>
        <p:origin x="-397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9328408327737E-2"/>
          <c:y val="3.2347331583552047E-2"/>
          <c:w val="0.90814304902619203"/>
          <c:h val="0.76855358705161858"/>
        </c:manualLayout>
      </c:layou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0920440"/>
        <c:axId val="140920832"/>
      </c:barChart>
      <c:catAx>
        <c:axId val="140920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1">
                    <a:lumMod val="75000"/>
                  </a:schemeClr>
                </a:solidFill>
                <a:latin typeface="Bernard MT Condensed" pitchFamily="18" charset="0"/>
              </a:defRPr>
            </a:pPr>
            <a:endParaRPr lang="ru-RU"/>
          </a:p>
        </c:txPr>
        <c:crossAx val="140920832"/>
        <c:crosses val="autoZero"/>
        <c:auto val="1"/>
        <c:lblAlgn val="ctr"/>
        <c:lblOffset val="100"/>
        <c:noMultiLvlLbl val="0"/>
      </c:catAx>
      <c:valAx>
        <c:axId val="14092083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09204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>
              <a:solidFill>
                <a:schemeClr val="accent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99328408327737E-2"/>
          <c:y val="3.2347331583552047E-2"/>
          <c:w val="0.90814304902619203"/>
          <c:h val="0.76855358705161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млн.руб.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389524738701333E-17"/>
                  <c:y val="-2.5000000000000001E-2"/>
                </c:manualLayout>
              </c:layout>
              <c:tx>
                <c:rich>
                  <a:bodyPr/>
                  <a:lstStyle/>
                  <a:p>
                    <a:r>
                      <a:rPr lang="en-US" sz="3000">
                        <a:solidFill>
                          <a:schemeClr val="accent1">
                            <a:lumMod val="75000"/>
                          </a:schemeClr>
                        </a:solidFill>
                        <a:latin typeface="Bernard MT Condensed" pitchFamily="18" charset="0"/>
                      </a:rPr>
                      <a:t>107,4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1A7-4906-B008-8730588CF5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3000">
                        <a:solidFill>
                          <a:schemeClr val="accent1">
                            <a:lumMod val="75000"/>
                          </a:schemeClr>
                        </a:solidFill>
                        <a:latin typeface="Bernard MT Condensed" pitchFamily="18" charset="0"/>
                      </a:rPr>
                      <a:t>650,4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1A7-4906-B008-8730588CF5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3000">
                        <a:solidFill>
                          <a:schemeClr val="accent1">
                            <a:lumMod val="75000"/>
                          </a:schemeClr>
                        </a:solidFill>
                        <a:latin typeface="Bernard MT Condensed" pitchFamily="18" charset="0"/>
                      </a:rPr>
                      <a:t>175,8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1A7-4906-B008-8730588CF5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3000">
                        <a:solidFill>
                          <a:schemeClr val="accent1">
                            <a:lumMod val="75000"/>
                          </a:schemeClr>
                        </a:solidFill>
                        <a:latin typeface="Bernard MT Condensed" pitchFamily="18" charset="0"/>
                      </a:rPr>
                      <a:t>247,8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1A7-4906-B008-8730588CF5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СОДЕРЖАНИЕ ЖИЛОГО ФОНДА</c:v>
                </c:pt>
                <c:pt idx="1">
                  <c:v>ДОРОЖНЫЙ ФОНД</c:v>
                </c:pt>
                <c:pt idx="2">
                  <c:v>БЛАГОУСТРОЙСТВО</c:v>
                </c:pt>
                <c:pt idx="3">
                  <c:v>СОДЕРЖАНИЕ УЧРЕЖДЕНИЯ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107.36199999999999</c:v>
                </c:pt>
                <c:pt idx="1">
                  <c:v>650.39300000000003</c:v>
                </c:pt>
                <c:pt idx="2">
                  <c:v>175.76900000000001</c:v>
                </c:pt>
                <c:pt idx="3">
                  <c:v>247.76499999999999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1A7-4906-B008-8730588CF5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28007680"/>
        <c:axId val="228008072"/>
      </c:barChart>
      <c:catAx>
        <c:axId val="228007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1">
                    <a:lumMod val="75000"/>
                  </a:schemeClr>
                </a:solidFill>
                <a:latin typeface="Bernard MT Condensed" pitchFamily="18" charset="0"/>
              </a:defRPr>
            </a:pPr>
            <a:endParaRPr lang="ru-RU"/>
          </a:p>
        </c:txPr>
        <c:crossAx val="228008072"/>
        <c:crosses val="autoZero"/>
        <c:auto val="1"/>
        <c:lblAlgn val="ctr"/>
        <c:lblOffset val="100"/>
        <c:noMultiLvlLbl val="0"/>
      </c:catAx>
      <c:valAx>
        <c:axId val="22800807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2800768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>
              <a:solidFill>
                <a:schemeClr val="accent1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3E377276-D5A3-4C42-B53D-6D65E9619CDF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6452CABB-FE75-4E95-B3AC-A6DC2C3AF1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1316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586841C1-8CFC-4A10-86DC-E5C8C15AD1D5}" type="datetimeFigureOut">
              <a:rPr lang="ru-RU" smtClean="0"/>
              <a:pPr/>
              <a:t>03.03.2025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2" tIns="45496" rIns="90992" bIns="4549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992" tIns="45496" rIns="90992" bIns="4549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8055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79A85C2C-2C20-40C6-9386-811BECB79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096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6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0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87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71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0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65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26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4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5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34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53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05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297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5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94FAB-1076-432D-83D5-95EF1DA8B6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99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94" r:id="rId12"/>
    <p:sldLayoutId id="2147483695" r:id="rId13"/>
    <p:sldLayoutId id="2147483696" r:id="rId14"/>
    <p:sldLayoutId id="214748366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1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2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914400" y="1010732"/>
            <a:ext cx="7909560" cy="4464238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sz="2400" b="1" dirty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	</a:t>
            </a:r>
            <a:endParaRPr lang="ru-RU" sz="2400" b="1" dirty="0">
              <a:solidFill>
                <a:srgbClr val="008DD2"/>
              </a:solidFill>
              <a:latin typeface="Arial" panose="020B0604020202020204" pitchFamily="34" charset="0"/>
              <a:cs typeface="Arial" panose="020B0604020202020204" pitchFamily="34" charset="0"/>
              <a:sym typeface="Rasa Mediu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297"/>
            <a:ext cx="9144000" cy="39907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3620" y="1463791"/>
            <a:ext cx="88430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Rasa Medium"/>
              </a:rPr>
              <a:t>	</a:t>
            </a:r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Rasa Medium"/>
              </a:rPr>
              <a:t>ОТЧЕТ О ДЕЯТЕЛЬНОСТИ</a:t>
            </a:r>
          </a:p>
          <a:p>
            <a:pPr algn="ctr"/>
            <a:endParaRPr lang="ru-RU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Rasa Medium"/>
            </a:endParaRPr>
          </a:p>
          <a:p>
            <a:pPr algn="ctr"/>
            <a: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Rasa Medium"/>
              </a:rPr>
              <a:t>муниципального казенного учреждения </a:t>
            </a:r>
          </a:p>
          <a:p>
            <a:pPr algn="ctr"/>
            <a:r>
              <a:rPr lang="ru-RU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Rasa Medium"/>
              </a:rPr>
              <a:t>Великого Новгорода «Городское хозяйство» </a:t>
            </a:r>
          </a:p>
          <a:p>
            <a:pPr algn="ctr"/>
            <a:endParaRPr lang="ru-RU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Rasa Medium"/>
            </a:endParaRPr>
          </a:p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Rasa Medium"/>
              </a:rPr>
              <a:t>за 2024год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56117" y="2711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937260" y="866404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20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28303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40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34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16994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https://sun9-56.userapi.com/impg/PcYudKinhto9RO6SXerJsTfCRouGevRRxDxCdw/bB12fAlppUY.jpg?size=1280x960&amp;quality=95&amp;sign=e7043906b06857518724f3bfe14f2d8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" y="823920"/>
            <a:ext cx="4467760" cy="28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16.userapi.com/impg/PHA4s39K2ROOROmeAYs2eqjHJ-TzhGmFmiejtg/DcdByJit0UQ.jpg?size=1280x960&amp;quality=95&amp;sign=b80959fab6caba9face88d07b9339df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0" y="3849014"/>
            <a:ext cx="4206240" cy="28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53news.ru/wp-content/uploads/2024/09/8ef1b78ef551488a260b0753c523292c-1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" y="3849014"/>
            <a:ext cx="4467760" cy="286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9"/>
          <p:cNvPicPr/>
          <p:nvPr/>
        </p:nvPicPr>
        <p:blipFill>
          <a:blip r:embed="rId6"/>
          <a:stretch/>
        </p:blipFill>
        <p:spPr>
          <a:xfrm>
            <a:off x="4761907" y="1133627"/>
            <a:ext cx="4077885" cy="22370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361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8914" name="Picture 2" descr="https://sun9-63.userapi.com/impg/vIIsyVnGyBoH7UfFRf5VefRXqnA4Khllzg19WA/c4l9pKXxiC0.jpg?size=1280x960&amp;quality=95&amp;sign=e52d43b16589f3d62d1ec8ffe1c80c71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4" y="979361"/>
            <a:ext cx="3830196" cy="238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sun9-72.userapi.com/impg/m5MRu_E6q7WZ5bCOcxQ6hVsTZmMC8SB4V7ZguQ/QAl1EqTDkgI.jpg?size=1280x960&amp;quality=95&amp;sign=1c5eb45c416b140645b21bff5144223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4" y="3499659"/>
            <a:ext cx="3830196" cy="27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3396" y="6288379"/>
            <a:ext cx="36135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Устройство недостающих тротуаров на улично-дорожной сети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28303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</a:t>
            </a:r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34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16994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https://sun9-12.userapi.com/impg/YzukeCoDBeqjYQ6wHzGC4yxH3NpYUcYXx66KCw/KXVsqK7YV-s.jpg?size=810x1080&amp;quality=95&amp;sign=4f06b610fe5a600635c9089f965954b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0" y="3492593"/>
            <a:ext cx="2251710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38.userapi.com/impg/L3Di7mfW8dr1NOUt1ewMNYdXxxXjj1JgbHs05A/QFXeUgJ2Nx0.jpg?size=810x1080&amp;quality=95&amp;sign=6c976db9ba2bfb04970ebc33ed5e380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3467716"/>
            <a:ext cx="2268868" cy="30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1599" y="6494873"/>
            <a:ext cx="1926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Установка ограждений</a:t>
            </a:r>
          </a:p>
        </p:txBody>
      </p:sp>
      <p:pic>
        <p:nvPicPr>
          <p:cNvPr id="14" name="Picture 2" descr="https://sun9-37.userapi.com/impg/iRiFrQHKm2ll0G-mXB-CYGJCY7DJ07JBVW91Og/Ovcb9TViGIs.jpg?size=810x1080&amp;quality=95&amp;sign=3266f52b7ca2235ff4ed203d225dccb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26" y="929138"/>
            <a:ext cx="1823463" cy="24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sun9-56.userapi.com/impg/LP4b5lRZ75ur0hxAnc2muq34LFiuXwE9sTe0Hw/_K4JES0pl4o.jpg?size=810x1080&amp;quality=95&amp;sign=6f35f8da85cf869687fbe6a72d564975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54" y="950723"/>
            <a:ext cx="1807274" cy="240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862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12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4915" y="784830"/>
            <a:ext cx="7520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70C0"/>
                </a:solidFill>
              </a:rPr>
              <a:t>СОДЕРЖАНИЕ МОСТОВ И ПУТЕПРОВОДОВ</a:t>
            </a:r>
          </a:p>
        </p:txBody>
      </p:sp>
      <p:pic>
        <p:nvPicPr>
          <p:cNvPr id="28674" name="Picture 2" descr="https://sun9-17.userapi.com/impg/Cx9IqwQMXTl-HNLl82PDAETv8skxnytzTa4QYw/hh-8hPNd010.jpg?size=810x1080&amp;quality=95&amp;sign=285bf8384bf232fef4f2a4a8fe87831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65" y="1555497"/>
            <a:ext cx="2513655" cy="335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0965" y="1186165"/>
            <a:ext cx="4344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Путепровод пр</a:t>
            </a:r>
            <a:r>
              <a:rPr lang="ru-RU" b="1" dirty="0"/>
              <a:t>. Александра </a:t>
            </a:r>
            <a:r>
              <a:rPr lang="ru-RU" b="1" dirty="0" err="1" smtClean="0"/>
              <a:t>Корсунова</a:t>
            </a:r>
            <a:endParaRPr lang="ru-RU" dirty="0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3377721"/>
            <a:ext cx="2621126" cy="327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61" y="3173919"/>
            <a:ext cx="2822399" cy="35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186651" y="1912926"/>
            <a:ext cx="1617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Колмовский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мост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67" y="1254312"/>
            <a:ext cx="2739544" cy="36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29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39" y="1378027"/>
            <a:ext cx="2481473" cy="3308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32" y="3032342"/>
            <a:ext cx="2780174" cy="37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13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40540" y="979758"/>
            <a:ext cx="5085845" cy="415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КОЛМОВСКИЙ МОСТ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26" y="979758"/>
            <a:ext cx="3854728" cy="513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6318" y="6127702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ремонт части тротуара  путепровода в начале пр. </a:t>
            </a:r>
            <a:r>
              <a:rPr lang="ru-RU" b="1" dirty="0" smtClean="0"/>
              <a:t>Мира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9429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14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7386" y="886840"/>
            <a:ext cx="879385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0070C0"/>
                </a:solidFill>
              </a:rPr>
              <a:t>БЛАГОУСТРОЙСТВО ТЕРРИТОРИЙ ВЕЛИКОГО НОВГОРДА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316683"/>
              </p:ext>
            </p:extLst>
          </p:nvPr>
        </p:nvGraphicFramePr>
        <p:xfrm>
          <a:off x="252804" y="1480843"/>
          <a:ext cx="8648435" cy="4812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5439">
                  <a:extLst>
                    <a:ext uri="{9D8B030D-6E8A-4147-A177-3AD203B41FA5}">
                      <a16:colId xmlns:a16="http://schemas.microsoft.com/office/drawing/2014/main" xmlns="" val="2205797002"/>
                    </a:ext>
                  </a:extLst>
                </a:gridCol>
                <a:gridCol w="1348929">
                  <a:extLst>
                    <a:ext uri="{9D8B030D-6E8A-4147-A177-3AD203B41FA5}">
                      <a16:colId xmlns:a16="http://schemas.microsoft.com/office/drawing/2014/main" xmlns="" val="3582031824"/>
                    </a:ext>
                  </a:extLst>
                </a:gridCol>
                <a:gridCol w="1780770">
                  <a:extLst>
                    <a:ext uri="{9D8B030D-6E8A-4147-A177-3AD203B41FA5}">
                      <a16:colId xmlns:a16="http://schemas.microsoft.com/office/drawing/2014/main" xmlns="" val="1210732321"/>
                    </a:ext>
                  </a:extLst>
                </a:gridCol>
                <a:gridCol w="973297">
                  <a:extLst>
                    <a:ext uri="{9D8B030D-6E8A-4147-A177-3AD203B41FA5}">
                      <a16:colId xmlns:a16="http://schemas.microsoft.com/office/drawing/2014/main" xmlns="" val="2150672710"/>
                    </a:ext>
                  </a:extLst>
                </a:gridCol>
              </a:tblGrid>
              <a:tr h="71448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Статья</a:t>
                      </a:r>
                      <a:r>
                        <a:rPr lang="ru-RU" baseline="0" dirty="0"/>
                        <a:t> расхода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  <a:r>
                        <a:rPr lang="ru-RU" baseline="0" dirty="0"/>
                        <a:t>, </a:t>
                      </a:r>
                    </a:p>
                    <a:p>
                      <a:pPr algn="ctr"/>
                      <a:r>
                        <a:rPr lang="ru-RU" baseline="0" dirty="0"/>
                        <a:t>в </a:t>
                      </a:r>
                      <a:r>
                        <a:rPr lang="ru-RU" baseline="0" dirty="0" err="1"/>
                        <a:t>тыс.руб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Исполнение,</a:t>
                      </a:r>
                      <a:r>
                        <a:rPr lang="ru-RU" baseline="0" dirty="0"/>
                        <a:t>  в </a:t>
                      </a:r>
                      <a:r>
                        <a:rPr lang="ru-RU" baseline="0" dirty="0" err="1"/>
                        <a:t>тыс.руб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6025293"/>
                  </a:ext>
                </a:extLst>
              </a:tr>
              <a:tr h="623151">
                <a:tc>
                  <a:txBody>
                    <a:bodyPr/>
                    <a:lstStyle/>
                    <a:p>
                      <a:r>
                        <a:rPr lang="ru-RU" dirty="0"/>
                        <a:t>Федеральная</a:t>
                      </a:r>
                      <a:r>
                        <a:rPr lang="ru-RU" baseline="0" dirty="0"/>
                        <a:t> программа «Формирование комфортной городской среды»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43 916,7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43 916,7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0507279"/>
                  </a:ext>
                </a:extLst>
              </a:tr>
              <a:tr h="644170">
                <a:tc>
                  <a:txBody>
                    <a:bodyPr/>
                    <a:lstStyle/>
                    <a:p>
                      <a:r>
                        <a:rPr lang="ru-RU" dirty="0"/>
                        <a:t>Практика инициативного бюджетирования «НАШ</a:t>
                      </a:r>
                      <a:r>
                        <a:rPr lang="ru-RU" baseline="0" dirty="0"/>
                        <a:t>  ВЫБОР»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13 161,9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13 161,9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564618"/>
                  </a:ext>
                </a:extLst>
              </a:tr>
              <a:tr h="343146">
                <a:tc>
                  <a:txBody>
                    <a:bodyPr/>
                    <a:lstStyle/>
                    <a:p>
                      <a:r>
                        <a:rPr lang="ru-RU" dirty="0"/>
                        <a:t>ПАРК</a:t>
                      </a:r>
                      <a:r>
                        <a:rPr lang="ru-RU" baseline="0" dirty="0"/>
                        <a:t> НАДЕЖДЫ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29 444,2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29 444,2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1270901"/>
                  </a:ext>
                </a:extLst>
              </a:tr>
              <a:tr h="351064">
                <a:tc>
                  <a:txBody>
                    <a:bodyPr/>
                    <a:lstStyle/>
                    <a:p>
                      <a:r>
                        <a:rPr lang="ru-RU" dirty="0"/>
                        <a:t>СКВЕР ПЕЧАТИ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2 868,0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2 868,0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0714777"/>
                  </a:ext>
                </a:extLst>
              </a:tr>
              <a:tr h="356093">
                <a:tc>
                  <a:txBody>
                    <a:bodyPr/>
                    <a:lstStyle/>
                    <a:p>
                      <a:r>
                        <a:rPr lang="ru-RU" dirty="0"/>
                        <a:t>Ансамбль Я. Дворища и древнего Торга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13 897,9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430,0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3529484"/>
                  </a:ext>
                </a:extLst>
              </a:tr>
              <a:tr h="584464">
                <a:tc>
                  <a:txBody>
                    <a:bodyPr/>
                    <a:lstStyle/>
                    <a:p>
                      <a:r>
                        <a:rPr lang="ru-RU" dirty="0"/>
                        <a:t>Изготовление и установка торговых павильонов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7 417,0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7 417,0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5750321"/>
                  </a:ext>
                </a:extLst>
              </a:tr>
              <a:tr h="435973">
                <a:tc>
                  <a:txBody>
                    <a:bodyPr/>
                    <a:lstStyle/>
                    <a:p>
                      <a:r>
                        <a:rPr lang="ru-RU" dirty="0"/>
                        <a:t>Открытие видовых точек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5 537,3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5 537,3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3047152"/>
                  </a:ext>
                </a:extLst>
              </a:tr>
              <a:tr h="584464">
                <a:tc>
                  <a:txBody>
                    <a:bodyPr/>
                    <a:lstStyle/>
                    <a:p>
                      <a:r>
                        <a:rPr lang="ru-RU" dirty="0"/>
                        <a:t>Сквер</a:t>
                      </a:r>
                      <a:r>
                        <a:rPr lang="ru-RU" baseline="0" dirty="0"/>
                        <a:t> в </a:t>
                      </a:r>
                      <a:r>
                        <a:rPr lang="ru-RU" baseline="0" dirty="0" err="1"/>
                        <a:t>мкр</a:t>
                      </a:r>
                      <a:r>
                        <a:rPr lang="ru-RU" baseline="0" dirty="0"/>
                        <a:t>. Державинский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13 305,5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13 305,5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9783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987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15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62880"/>
              </p:ext>
            </p:extLst>
          </p:nvPr>
        </p:nvGraphicFramePr>
        <p:xfrm>
          <a:off x="141403" y="908971"/>
          <a:ext cx="8889474" cy="567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8754">
                  <a:extLst>
                    <a:ext uri="{9D8B030D-6E8A-4147-A177-3AD203B41FA5}">
                      <a16:colId xmlns:a16="http://schemas.microsoft.com/office/drawing/2014/main" xmlns="" val="2205797002"/>
                    </a:ext>
                  </a:extLst>
                </a:gridCol>
                <a:gridCol w="1206631">
                  <a:extLst>
                    <a:ext uri="{9D8B030D-6E8A-4147-A177-3AD203B41FA5}">
                      <a16:colId xmlns:a16="http://schemas.microsoft.com/office/drawing/2014/main" xmlns="" val="3582031824"/>
                    </a:ext>
                  </a:extLst>
                </a:gridCol>
                <a:gridCol w="1437686">
                  <a:extLst>
                    <a:ext uri="{9D8B030D-6E8A-4147-A177-3AD203B41FA5}">
                      <a16:colId xmlns:a16="http://schemas.microsoft.com/office/drawing/2014/main" xmlns="" val="1210732321"/>
                    </a:ext>
                  </a:extLst>
                </a:gridCol>
                <a:gridCol w="1126403">
                  <a:extLst>
                    <a:ext uri="{9D8B030D-6E8A-4147-A177-3AD203B41FA5}">
                      <a16:colId xmlns:a16="http://schemas.microsoft.com/office/drawing/2014/main" xmlns="" val="2150672710"/>
                    </a:ext>
                  </a:extLst>
                </a:gridCol>
              </a:tblGrid>
              <a:tr h="70122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Статья</a:t>
                      </a:r>
                      <a:r>
                        <a:rPr lang="ru-RU" baseline="0" dirty="0"/>
                        <a:t> расхода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  <a:r>
                        <a:rPr lang="ru-RU" baseline="0" dirty="0"/>
                        <a:t>, </a:t>
                      </a:r>
                    </a:p>
                    <a:p>
                      <a:pPr algn="ctr"/>
                      <a:r>
                        <a:rPr lang="ru-RU" baseline="0" dirty="0"/>
                        <a:t>в </a:t>
                      </a:r>
                      <a:r>
                        <a:rPr lang="ru-RU" baseline="0" dirty="0" err="1"/>
                        <a:t>тыс.руб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Исполнение,</a:t>
                      </a:r>
                      <a:r>
                        <a:rPr lang="ru-RU" baseline="0" dirty="0"/>
                        <a:t>  в </a:t>
                      </a:r>
                      <a:r>
                        <a:rPr lang="ru-RU" baseline="0" dirty="0" err="1"/>
                        <a:t>тыс.руб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6025293"/>
                  </a:ext>
                </a:extLst>
              </a:tr>
              <a:tr h="623151">
                <a:tc>
                  <a:txBody>
                    <a:bodyPr/>
                    <a:lstStyle/>
                    <a:p>
                      <a:r>
                        <a:rPr lang="ru-RU" dirty="0"/>
                        <a:t>Сохранение объекта культурного наследия</a:t>
                      </a:r>
                      <a:r>
                        <a:rPr lang="ru-RU" baseline="0" dirty="0"/>
                        <a:t> регионального значения «Памятник Герою Советского Союза </a:t>
                      </a:r>
                      <a:r>
                        <a:rPr lang="ru-RU" baseline="0" dirty="0" err="1"/>
                        <a:t>Л.Голикову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6 858,5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1 938,6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0507279"/>
                  </a:ext>
                </a:extLst>
              </a:tr>
              <a:tr h="423942">
                <a:tc>
                  <a:txBody>
                    <a:bodyPr/>
                    <a:lstStyle/>
                    <a:p>
                      <a:r>
                        <a:rPr lang="ru-RU" baseline="0" dirty="0"/>
                        <a:t>Устройство световой композиции 1945-2025гг. На стене Кремля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600,00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42564618"/>
                  </a:ext>
                </a:extLst>
              </a:tr>
              <a:tr h="408215">
                <a:tc>
                  <a:txBody>
                    <a:bodyPr/>
                    <a:lstStyle/>
                    <a:p>
                      <a:r>
                        <a:rPr lang="ru-RU" sz="1800" dirty="0"/>
                        <a:t>Прилегающая</a:t>
                      </a:r>
                      <a:r>
                        <a:rPr lang="ru-RU" sz="1800" baseline="0" dirty="0"/>
                        <a:t> территория</a:t>
                      </a:r>
                      <a:r>
                        <a:rPr lang="en-US" sz="1800" baseline="0" dirty="0"/>
                        <a:t> </a:t>
                      </a:r>
                      <a:r>
                        <a:rPr lang="ru-RU" sz="1800" baseline="0" dirty="0"/>
                        <a:t>у</a:t>
                      </a:r>
                      <a:r>
                        <a:rPr lang="ru-RU" sz="1800" dirty="0"/>
                        <a:t> Дома Сметанина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1 203,3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1 203,3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1270901"/>
                  </a:ext>
                </a:extLst>
              </a:tr>
              <a:tr h="351064">
                <a:tc>
                  <a:txBody>
                    <a:bodyPr/>
                    <a:lstStyle/>
                    <a:p>
                      <a:r>
                        <a:rPr lang="ru-RU" dirty="0"/>
                        <a:t>Принудительное перемещение и временное хранение неисправных и брошенных транспортных</a:t>
                      </a:r>
                      <a:r>
                        <a:rPr lang="ru-RU" baseline="0" dirty="0"/>
                        <a:t> средств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176,0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0714777"/>
                  </a:ext>
                </a:extLst>
              </a:tr>
              <a:tr h="351064">
                <a:tc>
                  <a:txBody>
                    <a:bodyPr/>
                    <a:lstStyle/>
                    <a:p>
                      <a:r>
                        <a:rPr lang="ru-RU" dirty="0"/>
                        <a:t>Установка</a:t>
                      </a:r>
                      <a:r>
                        <a:rPr lang="ru-RU" baseline="0" dirty="0"/>
                        <a:t> </a:t>
                      </a:r>
                      <a:r>
                        <a:rPr lang="ru-RU" baseline="0" dirty="0" err="1"/>
                        <a:t>билбордов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9 810,4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9 810,4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1064">
                <a:tc>
                  <a:txBody>
                    <a:bodyPr/>
                    <a:lstStyle/>
                    <a:p>
                      <a:r>
                        <a:rPr lang="ru-RU" dirty="0"/>
                        <a:t>Строительство городского кладбища парка в </a:t>
                      </a:r>
                      <a:r>
                        <a:rPr lang="ru-RU" dirty="0" err="1"/>
                        <a:t>Ермолино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8 747,2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6 982,7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5184">
                <a:tc>
                  <a:txBody>
                    <a:bodyPr/>
                    <a:lstStyle/>
                    <a:p>
                      <a:r>
                        <a:rPr lang="ru-RU" dirty="0"/>
                        <a:t>Благоустройство территории у стадиона «Волна»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2 671,7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2 671,7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3529484"/>
                  </a:ext>
                </a:extLst>
              </a:tr>
              <a:tr h="584464">
                <a:tc>
                  <a:txBody>
                    <a:bodyPr/>
                    <a:lstStyle/>
                    <a:p>
                      <a:r>
                        <a:rPr lang="ru-RU" dirty="0"/>
                        <a:t>Разработка проектной документации</a:t>
                      </a:r>
                      <a:r>
                        <a:rPr lang="ru-RU" baseline="0" dirty="0"/>
                        <a:t> станции Водник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1 205,8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1 205,8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05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16</a:t>
            </a:r>
            <a:endParaRPr lang="ru-RU" sz="45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21381" y="850461"/>
            <a:ext cx="8876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Федеральная программа «Формирование комфортной городской среды»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9821" y="1156384"/>
            <a:ext cx="3193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ПАРК В ДЕРЕВЯНИЦКОМ МКР</a:t>
            </a:r>
            <a:r>
              <a:rPr lang="ru-RU" b="1" dirty="0" smtClean="0"/>
              <a:t>.                                          </a:t>
            </a:r>
            <a:endParaRPr lang="ru-RU" dirty="0"/>
          </a:p>
        </p:txBody>
      </p:sp>
      <p:pic>
        <p:nvPicPr>
          <p:cNvPr id="9" name="Picture 2" descr="https://sun9-6.userapi.com/impg/LTYiF4uhoENuoEXMvtZjLi9jEbfG66JJBurIXg/iol7cBSORwc.jpg?size=1280x960&amp;quality=96&amp;sign=de5d06c4332814a61b81ac0e0a3660a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1" y="1525716"/>
            <a:ext cx="3547649" cy="26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1" y="4562520"/>
            <a:ext cx="3705476" cy="222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30" y="5038532"/>
            <a:ext cx="2774208" cy="17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s://sun9-50.userapi.com/impg/bPB6_wy7b9sWGqDNsvNRUUojOuAxw3Uv2-QuoQ/RIVXD0XTaM4.jpg?size=1000x495&amp;quality=96&amp;sign=6de22301445911ad1c89bd1193f4c76e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7" y="3220475"/>
            <a:ext cx="4306823" cy="213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51488" y="4286414"/>
            <a:ext cx="236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ПАРК ЧИСТЫЕ ПРУДЫ</a:t>
            </a:r>
            <a:endParaRPr lang="ru-RU" dirty="0"/>
          </a:p>
        </p:txBody>
      </p:sp>
      <p:pic>
        <p:nvPicPr>
          <p:cNvPr id="12" name="Picture 4" descr="https://sun9-59.userapi.com/impg/KDYnbjW8WisTY_vNA63IZc5xoImnHB29cfrpPQ/2vu3Ui7RQPY.jpg?size=1000x596&amp;quality=96&amp;sign=17a29f375ec33f3a14b2f58bc0ea6e6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439" y="1250571"/>
            <a:ext cx="4030641" cy="240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628353" y="1265913"/>
            <a:ext cx="136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УЛ.ПОПОВА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471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924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17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76221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37260" y="84796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287155" y="2422656"/>
            <a:ext cx="241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ПАРК ЧИСТЫЕ ПРУДЫ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6" y="1187478"/>
            <a:ext cx="3869428" cy="2781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6" y="4069076"/>
            <a:ext cx="3869428" cy="27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5611" y="798680"/>
            <a:ext cx="2360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ПАРК ЧИСТЫЕ ПРУДЫ</a:t>
            </a: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74" y="1196625"/>
            <a:ext cx="4281344" cy="277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18" y="4093585"/>
            <a:ext cx="4268900" cy="26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40630" y="850615"/>
            <a:ext cx="2840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ПАРК </a:t>
            </a:r>
            <a:r>
              <a:rPr lang="ru-RU" b="1" dirty="0" smtClean="0"/>
              <a:t> В ПСКОВСКОМ МКР.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09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18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10242" y="839031"/>
            <a:ext cx="8380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70C0"/>
                </a:solidFill>
              </a:rPr>
              <a:t>Практика инициативного бюджетирования «НАШ </a:t>
            </a:r>
            <a:r>
              <a:rPr lang="ru-RU" sz="2200" b="1" dirty="0" smtClean="0">
                <a:solidFill>
                  <a:srgbClr val="0070C0"/>
                </a:solidFill>
              </a:rPr>
              <a:t>ВЫБОР»</a:t>
            </a:r>
          </a:p>
          <a:p>
            <a:r>
              <a:rPr lang="ru-RU" b="1" dirty="0" smtClean="0"/>
              <a:t>СКВЕР </a:t>
            </a:r>
            <a:r>
              <a:rPr lang="ru-RU" b="1" dirty="0"/>
              <a:t>В МКР.ДЕРЖАВИНСКИЙ </a:t>
            </a:r>
          </a:p>
          <a:p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" y="1508759"/>
            <a:ext cx="3919918" cy="221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43" y="1693425"/>
            <a:ext cx="3859442" cy="2756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99" y="4234119"/>
            <a:ext cx="4347299" cy="252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68399" y="1324093"/>
            <a:ext cx="1863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 smtClean="0"/>
              <a:t>СКВЕР </a:t>
            </a:r>
            <a:r>
              <a:rPr lang="ru-RU" b="1" dirty="0"/>
              <a:t>МИНУТКА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" y="3814939"/>
            <a:ext cx="3919918" cy="293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12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39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19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7968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15" y="951163"/>
            <a:ext cx="8622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СКВЕР СОЛНЕЧНЫЙ</a:t>
            </a:r>
            <a:endParaRPr lang="ru-RU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7165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6" y="4046765"/>
            <a:ext cx="3750354" cy="26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4" y="1272989"/>
            <a:ext cx="3750355" cy="269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07" y="3563141"/>
            <a:ext cx="2262533" cy="310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07" y="1272989"/>
            <a:ext cx="4619311" cy="217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0" y="3563141"/>
            <a:ext cx="2446020" cy="310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36213" y="903657"/>
            <a:ext cx="3021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/>
              <a:t>ПАРК АРХИЕРЕЙСКАЯ МЫЗА</a:t>
            </a:r>
          </a:p>
        </p:txBody>
      </p:sp>
    </p:spTree>
    <p:extLst>
      <p:ext uri="{BB962C8B-B14F-4D97-AF65-F5344CB8AC3E}">
        <p14:creationId xmlns:p14="http://schemas.microsoft.com/office/powerpoint/2010/main" val="396553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754380" y="1268731"/>
            <a:ext cx="8058150" cy="811529"/>
          </a:xfrm>
          <a:prstGeom prst="rect">
            <a:avLst/>
          </a:prstGeom>
        </p:spPr>
        <p:txBody>
          <a:bodyPr anchor="t"/>
          <a:lstStyle/>
          <a:p>
            <a:r>
              <a:rPr lang="ru-RU" sz="2400" b="1" dirty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685800" y="1874520"/>
            <a:ext cx="8161020" cy="47663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B57"/>
                </a:solidFill>
                <a:latin typeface="Fedra Sans Pro Medium" panose="020B0604040000020004" pitchFamily="34" charset="0"/>
                <a:ea typeface="+mj-ea"/>
                <a:cs typeface="+mj-cs"/>
              </a:defRPr>
            </a:lvl1pPr>
          </a:lstStyle>
          <a:p>
            <a:pPr marL="12600" algn="just">
              <a:lnSpc>
                <a:spcPct val="100000"/>
              </a:lnSpc>
              <a:buFontTx/>
              <a:buChar char="-"/>
            </a:pPr>
            <a:endParaRPr lang="ru-RU" sz="1800" spc="-1" dirty="0">
              <a:solidFill>
                <a:schemeClr val="bg2">
                  <a:lumMod val="25000"/>
                </a:schemeClr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0" y="0"/>
            <a:ext cx="1295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500" dirty="0">
                <a:solidFill>
                  <a:srgbClr val="AFABAB"/>
                </a:solidFill>
                <a:latin typeface="+mn-lt"/>
                <a:cs typeface="Times New Roman" pitchFamily="18" charset="0"/>
              </a:rPr>
              <a:t>0</a:t>
            </a:r>
            <a:r>
              <a:rPr lang="en-US" altLang="ru-RU" sz="4500" dirty="0">
                <a:solidFill>
                  <a:srgbClr val="AFABAB"/>
                </a:solidFill>
                <a:latin typeface="+mn-lt"/>
                <a:cs typeface="Times New Roman" pitchFamily="18" charset="0"/>
              </a:rPr>
              <a:t>2</a:t>
            </a:r>
            <a:endParaRPr lang="ru-RU" altLang="ru-RU" sz="4500" dirty="0">
              <a:solidFill>
                <a:srgbClr val="AFABAB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0008" y="819566"/>
            <a:ext cx="8652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ВИДЫ ДЕЯТЕЛЬНОСТИ УЧРЕЖДЕНИЯ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67822" y="178504"/>
            <a:ext cx="1295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500" dirty="0">
                <a:solidFill>
                  <a:srgbClr val="0070C0"/>
                </a:solidFill>
                <a:latin typeface="+mn-lt"/>
              </a:rPr>
              <a:t> </a:t>
            </a:r>
            <a:endParaRPr lang="ru-RU" altLang="ru-RU" sz="4500" dirty="0">
              <a:solidFill>
                <a:srgbClr val="AFABAB"/>
              </a:solidFill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140398" y="266655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937260" y="841466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35601" y="1270872"/>
            <a:ext cx="4389120" cy="1053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686300" y="1337310"/>
            <a:ext cx="4240529" cy="14516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Организация и контроль за выполнением работ по  капитальному ремонту МКД,  муниципальных жилых помещений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7692" y="2357965"/>
            <a:ext cx="4331970" cy="681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Благоустройство территорий Великого Новгорода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30008" y="5820296"/>
            <a:ext cx="4309110" cy="856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Строительство и содержание муниципальных кладбищ</a:t>
            </a:r>
            <a:endParaRPr lang="ru-RU" sz="2200" b="1" dirty="0">
              <a:solidFill>
                <a:srgbClr val="FEE9E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7821" y="3124547"/>
            <a:ext cx="4351713" cy="898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Содержание объектов озеленения, бесхозяйных территорий, объектов внешнего благоустройства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663439" y="4995085"/>
            <a:ext cx="4331970" cy="1650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Уборка территорий автомобильных дорог внутри окольного вала и территорий неразграниченного пользования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86798" y="1342302"/>
            <a:ext cx="3995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Организация и контроль за содержанием автомобильных дорог, мостов  и путепроводов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63439" y="2880360"/>
            <a:ext cx="4286250" cy="2060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rgbClr val="FEE9E8"/>
                </a:solidFill>
                <a:latin typeface="Times New Roman" pitchFamily="18" charset="0"/>
                <a:cs typeface="Times New Roman" pitchFamily="18" charset="0"/>
              </a:rPr>
              <a:t>Взыскание задолженности за наем жилого муниципального помещения, оплата коммунальных услуг за пустующие  муниципальные помещения, взносов на капитальный ремонт. Заключение договоров соц.найма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92751" y="4116445"/>
            <a:ext cx="4350674" cy="1648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Выдача разрешений на земляные работы, согласований маршрутов перевозки опасных и крупногабаритных грузов, выдача порубочных билетов и согласование проектной документации </a:t>
            </a:r>
            <a:endParaRPr lang="ru-RU" b="1" dirty="0">
              <a:solidFill>
                <a:srgbClr val="FEE9E8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74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20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8981" y="906192"/>
            <a:ext cx="245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ПАРК </a:t>
            </a:r>
            <a:r>
              <a:rPr lang="ru-RU" b="1" dirty="0"/>
              <a:t>НАДЕЖДЫ 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Газета Новгор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" y="4066385"/>
            <a:ext cx="4273460" cy="26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Газета Новгоро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0" y="1379831"/>
            <a:ext cx="4273460" cy="25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Новгород.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98" y="823920"/>
            <a:ext cx="4514306" cy="225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sun9-45.userapi.com/impg/Fc9dRHUUu8W6MV6IfD4Hei69E8jJlyjIZlvpvw/3fNKxq1wQto.jpg?quality=96&amp;as=32x19,48x29,72x43,108x65,160x96,240x144,360x216,480x288,540x324,640x384,720x432,1000x600&amp;sign=90581ac3580395d9d927515910db0c18&amp;from=bu&amp;cs=1000x6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98" y="3968918"/>
            <a:ext cx="4700501" cy="282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velikij-novgorod-r49.gosweb.gosuslugi.ru/netcat_files/generated/97/139/760x570/1409/8ef1b78ef551488a260b0753c523292c.jpg?crop=0%3A0%3A0%3A0&amp;hash=26a721d1437fd79d035de50f912427bf&amp;resize_mode=0&amp;wm_m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28" y="2572357"/>
            <a:ext cx="2849071" cy="213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53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39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</a:t>
            </a:r>
            <a:r>
              <a:rPr lang="en-US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7968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54" y="1414900"/>
            <a:ext cx="5007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БЛАГОУСТРОЙСТВО ТЕРРИТОРИИ, ПРИЛЕГАЮЩЕГО К ОБЪЕКТУ КУЛЬТУРНОГО НАСЛЕДИЯ РЕГИОНАЛЬНОГО ЗНАЧЕНИЯ  –  </a:t>
            </a:r>
            <a:endParaRPr lang="ru-RU" b="1" dirty="0" smtClean="0"/>
          </a:p>
          <a:p>
            <a:r>
              <a:rPr lang="ru-RU" b="1" dirty="0"/>
              <a:t> </a:t>
            </a:r>
            <a:r>
              <a:rPr lang="ru-RU" b="1" dirty="0" smtClean="0"/>
              <a:t>                                                       ДОМ </a:t>
            </a:r>
            <a:r>
              <a:rPr lang="ru-RU" b="1" dirty="0"/>
              <a:t>СМЕТАНИНА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7165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4" y="2919119"/>
            <a:ext cx="5164503" cy="368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285376"/>
            <a:ext cx="3657600" cy="531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280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439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22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7968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7165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6470" y="847905"/>
            <a:ext cx="3793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СКВЕР ПЕЧАТИ</a:t>
            </a:r>
            <a:endParaRPr lang="ru-RU" b="1" dirty="0"/>
          </a:p>
        </p:txBody>
      </p:sp>
      <p:pic>
        <p:nvPicPr>
          <p:cNvPr id="22530" name="Picture 2" descr="https://sun9-79.userapi.com/impg/uLfu2vCQzVT6FkParyazOJDCpuk_f31_UoOgRg/QhBHtfYBfFM.jpg?size=810x1080&amp;quality=95&amp;sign=bed7a7f3ede7d40b96ca4710d81dadc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0" y="1217237"/>
            <a:ext cx="4165490" cy="555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0" y="1184798"/>
            <a:ext cx="4186199" cy="5581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962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295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23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23295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24982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38713" y="846689"/>
            <a:ext cx="8808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Сохранение объекта культурного наследия регионального значения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 «ПАМЯТНИК ГЕРОЮ СОВЕТСКОГО СОЮЗА ЛЕНЕ ГОЛИКОВУ»</a:t>
            </a:r>
          </a:p>
        </p:txBody>
      </p:sp>
      <p:pic>
        <p:nvPicPr>
          <p:cNvPr id="9" name="Picture 2" descr="https://sun9-79.userapi.com/impg/i44d_6F29o-5FiqirEDjNqdLj8RB9UjdTELImg/NcLbiTEfCUw.jpg?size=1280x962&amp;quality=95&amp;sign=378d48f7740df02a40875f51d711b76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5" y="1554575"/>
            <a:ext cx="4233215" cy="276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6" y="4386514"/>
            <a:ext cx="4233214" cy="239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98" y="1554575"/>
            <a:ext cx="3917320" cy="52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320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24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4290" y="823920"/>
            <a:ext cx="5660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itchFamily="34" charset="0"/>
              </a:rPr>
              <a:t>СВЕТОВАЯ</a:t>
            </a:r>
            <a:r>
              <a:rPr lang="en-US" b="1" dirty="0" smtClean="0">
                <a:latin typeface="Arial Black" pitchFamily="34" charset="0"/>
              </a:rPr>
              <a:t> </a:t>
            </a:r>
            <a:r>
              <a:rPr lang="ru-RU" b="1" dirty="0" smtClean="0">
                <a:latin typeface="Arial Black" pitchFamily="34" charset="0"/>
              </a:rPr>
              <a:t>КОМПОЗИЦИЯ </a:t>
            </a:r>
            <a:r>
              <a:rPr lang="ru-RU" b="1" dirty="0">
                <a:latin typeface="Arial Black" pitchFamily="34" charset="0"/>
              </a:rPr>
              <a:t>1945 -2025гг.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8" y="1205243"/>
            <a:ext cx="8446770" cy="558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078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</a:t>
            </a:r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5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1" y="1104602"/>
            <a:ext cx="4169990" cy="277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1" y="4205258"/>
            <a:ext cx="3998539" cy="250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84157" y="3907124"/>
            <a:ext cx="346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ЭВАКУАЦИЯ БРОШЕННЫХ АВТОМОБИЛЕЙ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30560" y="825795"/>
            <a:ext cx="5038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УНИЧТОЖЕНИЕ БОРЩЕВИКА СОСНОВСКОГО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596714" y="826859"/>
            <a:ext cx="4406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БЛАГОУСТРОЙСТВО ТЕРРИТОРИИ У СТАДИОНА ВОЛНА</a:t>
            </a:r>
            <a:endParaRPr lang="ru-RU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24" y="4214901"/>
            <a:ext cx="4386206" cy="249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502524" y="3907124"/>
            <a:ext cx="44100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/>
              <a:t>ДЕМОНТАЖ НЕЗАКОННЫХ РЕКЛАМНЫХ КОНСТУКЦИЙ</a:t>
            </a:r>
            <a:endParaRPr lang="ru-RU" sz="1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14" y="1104602"/>
            <a:ext cx="4207204" cy="273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0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26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11577" y="911905"/>
            <a:ext cx="4186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УБОРКА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622314"/>
            <a:ext cx="429577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0" name="Picture 10" descr="https://sun9-71.userapi.com/impg/5LBPlDU-mX6PU62b-NtTxTRpLL8W6tALFnUg0g/Qame7cncwRY.jpg?size=1280x960&amp;quality=95&amp;sign=3eaf2da68714a848347bfc4072444c9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" y="1281236"/>
            <a:ext cx="3618838" cy="271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63.userapi.com/impg/iVv7zROr3Boi3abVovUiFdU6QH0IFbAgQkGCsA/7Z8GdzA1uIk.jpg?size=810x1080&amp;quality=95&amp;sign=51ad1bd670638240fa231a4eecef2294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30" y="1102177"/>
            <a:ext cx="4254778" cy="56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7"/>
          <p:cNvPicPr/>
          <p:nvPr/>
        </p:nvPicPr>
        <p:blipFill>
          <a:blip r:embed="rId6"/>
          <a:stretch/>
        </p:blipFill>
        <p:spPr>
          <a:xfrm>
            <a:off x="3486150" y="911904"/>
            <a:ext cx="1421191" cy="12369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253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33794" name="Picture 2" descr="https://sun9-68.userapi.com/impg/620KqxA25d2-VEoAKINQGJ3na4HzuHG13oXglA/I1o2uEHP4v0.jpg?size=810x1080&amp;quality=95&amp;sign=2da2e913d3cbb73374c6306a99affc7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446" y="3382353"/>
            <a:ext cx="2483033" cy="33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sun9-1.userapi.com/impg/0oZ2xqVfCMe_Wy1YXIm4X83qeZas93BuyBtSfg/B59kVFu99L0.jpg?size=810x1080&amp;quality=95&amp;sign=e4b1b67f7abdd3744cb5ac37b6fcf58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85" y="911905"/>
            <a:ext cx="2783265" cy="37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27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015495" y="1042586"/>
            <a:ext cx="2450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УБОРКА ТЕРРИТОРИЙ</a:t>
            </a:r>
            <a:endParaRPr lang="ru-RU" dirty="0"/>
          </a:p>
        </p:txBody>
      </p:sp>
      <p:pic>
        <p:nvPicPr>
          <p:cNvPr id="13" name="Picture 167"/>
          <p:cNvPicPr/>
          <p:nvPr/>
        </p:nvPicPr>
        <p:blipFill>
          <a:blip r:embed="rId5"/>
          <a:stretch/>
        </p:blipFill>
        <p:spPr>
          <a:xfrm>
            <a:off x="6926094" y="5037709"/>
            <a:ext cx="1977389" cy="1646630"/>
          </a:xfrm>
          <a:prstGeom prst="rect">
            <a:avLst/>
          </a:prstGeom>
          <a:ln>
            <a:noFill/>
          </a:ln>
        </p:spPr>
      </p:pic>
      <p:pic>
        <p:nvPicPr>
          <p:cNvPr id="14" name="Picture 4" descr="https://sun9-8.userapi.com/impg/IHKjuQ6I9MHnSfMqPZNWKO1YR9KImiWhaZyZIw/mc-ic56okJ8.jpg?size=813x1080&amp;quality=95&amp;sign=74516ad72448e8a56b84f216b7fe3d08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5" y="1042586"/>
            <a:ext cx="3903919" cy="567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2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https://sun9-9.userapi.com/impg/lclreSobeHdgzO0RYCtnF_otM56H0Fmq1FCvyg/7OC2rxM2sjQ.jpg?size=810x1080&amp;quality=95&amp;sign=1eed1d13c02a98281f16528b53eff16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32" y="3230286"/>
            <a:ext cx="2643441" cy="35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6" name="Picture 8" descr="https://sun9-6.userapi.com/impg/_wKTqrvOeByde21RUfU8poo2dU6aZnsAxDYaOA/q9eIz8LQjHY.jpg?size=810x1080&amp;quality=95&amp;sign=fa2c8ba239e9e7f0e3a35b267aabd61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5" y="879511"/>
            <a:ext cx="2478389" cy="3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28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https://sun9-55.userapi.com/impg/y_CNtfYgUjCU7ser_EOjdz84widxQMDHLBgIiw/8j0Z497fmSA.jpg?size=1280x960&amp;quality=95&amp;sign=a7f0a887c34ebf18b0edb3f2fc5b378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704" y="865236"/>
            <a:ext cx="3658397" cy="27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74.userapi.com/impg/8QpnbPInsy5w8zmtKgSjAFDLqnFz-oWoM4-1TQ/5uUmd-2Zbh4.jpg?size=1280x960&amp;quality=95&amp;sign=5b81711d3b7615cfeaee1f24d321d6f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9" y="3848938"/>
            <a:ext cx="3874582" cy="290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62.userapi.com/impg/VLYhnolO0gLJDkdtM-knLsXow0JkMuOiC3g5Jw/BlG6zchXmWQ.jpg?size=810x1080&amp;quality=95&amp;sign=0d5f7035cadecfda258953866eeb5b39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59" y="879511"/>
            <a:ext cx="2422680" cy="32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86974" y="4789610"/>
            <a:ext cx="2218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СОДЕРЖАНИЕ </a:t>
            </a:r>
            <a:r>
              <a:rPr lang="ru-RU" b="1" dirty="0" smtClean="0"/>
              <a:t>ОБЪЕКТОВ ВНЕШНЕГО БЛАГОУСТРОЙСТВА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4189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1202" name="Picture 2" descr="https://sun9-23.userapi.com/impg/duRFjVCfqQYLoM6C92rEh603AZtPqYt8Tigv8A/QcHK-9v2AUY.jpg?size=810x1080&amp;quality=95&amp;sign=96fab8255bf02743b2aa98c11efd9b38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" y="993709"/>
            <a:ext cx="4294885" cy="572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50.userapi.com/impg/yr1GYcuSAkXlgTW8GwW573AeKrtj_VmEB5hiWA/IhmLVc20eqE.jpg?size=1280x960&amp;quality=95&amp;sign=934f629f8083f26e1146c73aa0c31ab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66" y="993709"/>
            <a:ext cx="4255863" cy="26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67" y="3794355"/>
            <a:ext cx="2315948" cy="289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64030" y="3878422"/>
            <a:ext cx="22599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СОДЕРЖАНИЕ ОБЪЕКТОВ ОЗЕЛЕНЕНИЯ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66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29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87695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6892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67"/>
          <p:cNvPicPr/>
          <p:nvPr/>
        </p:nvPicPr>
        <p:blipFill>
          <a:blip r:embed="rId6"/>
          <a:stretch/>
        </p:blipFill>
        <p:spPr>
          <a:xfrm>
            <a:off x="7040881" y="4952252"/>
            <a:ext cx="1977389" cy="16466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004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6161" y="1111999"/>
            <a:ext cx="8293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070C0"/>
                </a:solidFill>
              </a:rPr>
              <a:t>ФИНАНСИРОВАНИЕ УЧРЕЖДЕНИЯ В 2024г.</a:t>
            </a:r>
          </a:p>
          <a:p>
            <a:pPr algn="ctr"/>
            <a:endParaRPr lang="ru-RU" sz="30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03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528890327"/>
              </p:ext>
            </p:extLst>
          </p:nvPr>
        </p:nvGraphicFramePr>
        <p:xfrm>
          <a:off x="454478" y="1738490"/>
          <a:ext cx="8471621" cy="4662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063350347"/>
              </p:ext>
            </p:extLst>
          </p:nvPr>
        </p:nvGraphicFramePr>
        <p:xfrm>
          <a:off x="630397" y="1536590"/>
          <a:ext cx="8009169" cy="4940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206374111"/>
              </p:ext>
            </p:extLst>
          </p:nvPr>
        </p:nvGraphicFramePr>
        <p:xfrm>
          <a:off x="459295" y="1742300"/>
          <a:ext cx="8471621" cy="4662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un9-60.userapi.com/impg/cnuTQNdqeR6kN9I8J-dsaL5T5BKE8dWTTX4eJA/tXzmUrVgJuA.jpg?size=810x1080&amp;quality=95&amp;sign=8741373edd97e86dc4f4b26fb1ec784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8" y="3077978"/>
            <a:ext cx="2712877" cy="36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5604" name="Picture 4" descr="https://sun9-53.userapi.com/impg/OsGdxbtQ9QaiD4rwCvgYIjJh09RExInQrQGUBg/Qy5C9BdaZpM.jpg?size=810x1080&amp;quality=95&amp;sign=83311d9b7cdb1c574d419ecf2aa0678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0" y="943400"/>
            <a:ext cx="2471510" cy="32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10263" y="4388259"/>
            <a:ext cx="2593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СОДЕРЖАНИЕ ОБЪЕКТОВ ОЗЕЛЕНЕНИЯ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6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30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7695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6892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s://sun9-48.userapi.com/s/v1/ig2/XSD6EtwvTZWb9p6SPqe3sY2v-NdAo4DmAqOgj_YgfZpgBWK-wYJ0CAqXbBbiSTg7mTVb3sQfbYk3EA_OsodkfuuZ.jpg?quality=95&amp;as=32x43,48x64,72x96,108x144,160x213,240x320,360x480,480x640,540x720,640x853,720x960,1080x1440,1200x1600&amp;from=bu&amp;u=mKZqqpm-2FlwsOra2Cwa-RRxKqcWj3nWhTrEz6hOjtI&amp;cs=605x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749" y="982980"/>
            <a:ext cx="2953772" cy="325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sun9-60.userapi.com/s/v1/ig2/T3-M_tQRfSYHlrAHYjlZDGu3gr5HiXCRkJTlA5YSbBtkIOY0P3E7uk5E329OiFA-TxW8nJBqmqA8EiuSsH_53EYG.jpg?quality=95&amp;as=32x43,48x64,72x96,108x144,160x213,240x320,360x480,480x640,540x720,640x853,720x960,774x1032&amp;from=bu&amp;u=K0nyWpB6G3C2PK4-RodYuFqGYVWaYTEKmdZv4Fzu78U&amp;cs=605x8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460" y="959418"/>
            <a:ext cx="2697670" cy="327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sun9-21.userapi.com/impg/p4jAPVJgdVu-mGvqgYNrg979y2F6c2UqfYuShw/QG-qTmQckzM.jpg?size=810x1080&amp;quality=95&amp;sign=7cf489e77054f64f84031ed268f3727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53" y="3420040"/>
            <a:ext cx="2456564" cy="327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7"/>
          <p:cNvPicPr/>
          <p:nvPr/>
        </p:nvPicPr>
        <p:blipFill>
          <a:blip r:embed="rId8"/>
          <a:stretch/>
        </p:blipFill>
        <p:spPr>
          <a:xfrm>
            <a:off x="6948542" y="5057749"/>
            <a:ext cx="1977389" cy="16466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29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6626" name="Picture 2" descr="https://sun9-1.userapi.com/impg/821hXipLRLds7fiYQVopn0mzCpkQDTHUcgL5bg/h2yvaau87TM.jpg?size=1280x960&amp;quality=95&amp;sign=5f97ded3472c28f1ef1f46ad412a616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2" y="905196"/>
            <a:ext cx="4048928" cy="268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6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31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7695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96892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165838" y="4104237"/>
            <a:ext cx="1690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ЛИКВИДАЦИЯ </a:t>
            </a:r>
          </a:p>
          <a:p>
            <a:pPr algn="ctr"/>
            <a:r>
              <a:rPr lang="ru-RU" b="1" dirty="0" smtClean="0"/>
              <a:t>СВАЛОК</a:t>
            </a:r>
            <a:endParaRPr lang="ru-RU" b="1" dirty="0"/>
          </a:p>
        </p:txBody>
      </p:sp>
      <p:pic>
        <p:nvPicPr>
          <p:cNvPr id="12" name="Picture 2" descr="https://sun9-79.userapi.com/impg/7-DRLr5PBhuvNa2_1PPShKQh_E6j4dsrdiPFkQ/Ubdz358FSOU.jpg?size=1280x960&amp;quality=95&amp;sign=172d7c89e34820074aa2f01261587ff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80" y="905196"/>
            <a:ext cx="3952738" cy="28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61.userapi.com/impg/upKtFwBAGhkaTkEly88Xo7Nh3BWasKMu1YF7KQ/Sb7jk5cvwwk.jpg?size=1280x960&amp;quality=95&amp;sign=74720dc2ac7657717722ff6f5409610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0" y="3851910"/>
            <a:ext cx="4076080" cy="27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sun9-51.userapi.com/impg/MRBceMu12wpBYVEqxng7audOwvWunE5OSNzlWw/iOHUJRd1dWw.jpg?size=810x1080&amp;quality=95&amp;sign=c6725141b0962768b867bdb390269a4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65" y="2923219"/>
            <a:ext cx="2746604" cy="36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7"/>
          <p:cNvPicPr/>
          <p:nvPr/>
        </p:nvPicPr>
        <p:blipFill>
          <a:blip r:embed="rId7"/>
          <a:stretch/>
        </p:blipFill>
        <p:spPr>
          <a:xfrm>
            <a:off x="7022169" y="4938727"/>
            <a:ext cx="1977389" cy="16466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035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36868" name="Picture 4" descr="https://sun9-11.userapi.com/impg/FZ_5vJADw-ANGqk_2UbdlnLP5R5OwcR3rVBAAg/krU-SWWzmhs.jpg?size=1280x720&amp;quality=95&amp;sign=d8687f33b183a1f6026e505b6358d8d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66" y="1468164"/>
            <a:ext cx="5078452" cy="285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https://sun9-79.userapi.com/impg/XUbMFoBdn1SNkf4W6WQlmiIMoDCMXrYJ_3O-nA/ORTy5oKDp1I.jpg?size=607x1080&amp;quality=95&amp;sign=3190a5858797a99dbacae16127c4e34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1" y="1468164"/>
            <a:ext cx="3220631" cy="515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66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32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87695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96892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06866" y="847624"/>
            <a:ext cx="6526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ОРГАНИЗАЦИЯ И ПРОВЕДЕНИЕ ОБЩЕГОРОДСКИХ СУБОТНИКОВ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44084" y="4674753"/>
            <a:ext cx="48598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МКУ "Городское хозяйство" обеспечивает участников субботника, необходимым инвентарем, перчатками и мешками! </a:t>
            </a:r>
          </a:p>
        </p:txBody>
      </p:sp>
    </p:spTree>
    <p:extLst>
      <p:ext uri="{BB962C8B-B14F-4D97-AF65-F5344CB8AC3E}">
        <p14:creationId xmlns:p14="http://schemas.microsoft.com/office/powerpoint/2010/main" val="419472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2" y="1234281"/>
            <a:ext cx="2537068" cy="338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10294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33</a:t>
            </a:r>
            <a:endParaRPr lang="ru-RU" sz="45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63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937260" y="819096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619849" y="14163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spc="40" dirty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spc="40" dirty="0">
              <a:solidFill>
                <a:srgbClr val="008D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833943"/>
            <a:ext cx="5758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УЧАСТОК СОДЕРЖАНИЯ АВТОМОБИЛЬНЫХ ДОРОГ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630" y="1300956"/>
            <a:ext cx="4058196" cy="5410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00956"/>
            <a:ext cx="2205990" cy="330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16"/>
            <a:ext cx="3737610" cy="280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547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9156" name="Picture 4" descr="https://sun9-66.userapi.com/impg/-fyVqug6D6nc-hXKePHQIsQg3SdTryCO-Ko_RQ/zjBaBgJM5Kc.jpg?size=810x1080&amp;quality=95&amp;sign=4cc45d9f73cb23963fc0f65529baa15e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" y="1920241"/>
            <a:ext cx="3653039" cy="48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66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34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87695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6892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26" y="1120140"/>
            <a:ext cx="4404360" cy="330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97" y="3131788"/>
            <a:ext cx="2895009" cy="365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590" y="1020351"/>
            <a:ext cx="382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УЧАСТОК СОДЕРЖАНИЯ АВТОМОБИЛЬНЫХ ДОРОГ</a:t>
            </a:r>
          </a:p>
        </p:txBody>
      </p:sp>
    </p:spTree>
    <p:extLst>
      <p:ext uri="{BB962C8B-B14F-4D97-AF65-F5344CB8AC3E}">
        <p14:creationId xmlns:p14="http://schemas.microsoft.com/office/powerpoint/2010/main" val="3413959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/>
          <a:stretch/>
        </p:blipFill>
        <p:spPr>
          <a:xfrm>
            <a:off x="0" y="1638300"/>
            <a:ext cx="9144000" cy="535432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355272" y="1925132"/>
            <a:ext cx="2619828" cy="2222500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Спасибо</a:t>
            </a:r>
          </a:p>
          <a:p>
            <a:r>
              <a:rPr lang="ru-RU" sz="2400" b="1" dirty="0">
                <a:solidFill>
                  <a:srgbClr val="008DD2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468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04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99060" y="827342"/>
            <a:ext cx="83048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70C0"/>
                </a:solidFill>
              </a:rPr>
              <a:t>СОДЕРЖАНИЕ ЖИЛОГО </a:t>
            </a:r>
            <a:r>
              <a:rPr lang="ru-RU" sz="3000" b="1" dirty="0" smtClean="0">
                <a:solidFill>
                  <a:srgbClr val="0070C0"/>
                </a:solidFill>
              </a:rPr>
              <a:t>ФОНДА, 2024г.</a:t>
            </a:r>
            <a:endParaRPr lang="ru-RU" sz="30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818049"/>
              </p:ext>
            </p:extLst>
          </p:nvPr>
        </p:nvGraphicFramePr>
        <p:xfrm>
          <a:off x="277788" y="1520566"/>
          <a:ext cx="8526130" cy="521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44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80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58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203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845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Статья</a:t>
                      </a:r>
                      <a:r>
                        <a:rPr lang="ru-RU" baseline="0" dirty="0"/>
                        <a:t> расхода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</a:t>
                      </a:r>
                      <a:r>
                        <a:rPr lang="ru-RU" baseline="0" dirty="0"/>
                        <a:t>, </a:t>
                      </a:r>
                    </a:p>
                    <a:p>
                      <a:pPr algn="ctr"/>
                      <a:r>
                        <a:rPr lang="ru-RU" baseline="0" dirty="0"/>
                        <a:t>в </a:t>
                      </a:r>
                      <a:r>
                        <a:rPr lang="ru-RU" baseline="0" dirty="0" err="1"/>
                        <a:t>тыс.руб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Исполнение,</a:t>
                      </a:r>
                      <a:r>
                        <a:rPr lang="ru-RU" baseline="0" dirty="0"/>
                        <a:t>  в </a:t>
                      </a:r>
                      <a:r>
                        <a:rPr lang="ru-RU" baseline="0" dirty="0" err="1"/>
                        <a:t>тыс.руб</a:t>
                      </a:r>
                      <a:r>
                        <a:rPr lang="ru-RU" baseline="0" dirty="0"/>
                        <a:t>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458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Исполнение решений суда по капитальному</a:t>
                      </a:r>
                      <a:r>
                        <a:rPr lang="ru-RU" baseline="0" dirty="0"/>
                        <a:t> ремонту общего имущества МКД (включая оплату исполнительных листов)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75 872,6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75 872,6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</a:tr>
              <a:tr h="548458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Капитальный ремонт муниципальных жилых помещений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9 019,9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8 482,6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458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Установка</a:t>
                      </a:r>
                      <a:r>
                        <a:rPr lang="ru-RU" baseline="0" dirty="0"/>
                        <a:t> приборов учета в муниципальных жилых помещениях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842,4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458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Содержание пустующих</a:t>
                      </a:r>
                      <a:r>
                        <a:rPr lang="ru-RU" baseline="0" dirty="0"/>
                        <a:t> муниципальных жилых помещений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1 868,4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1 868,2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458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Возмещение затрат на капитальный ремонт  общего имущества  в МКД  в части муниципальной собственности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19 759,2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19 759,2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4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b="1" dirty="0"/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107 362,5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106 825,0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19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0</a:t>
            </a:r>
            <a:r>
              <a:rPr lang="en-US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5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6" y="1131697"/>
            <a:ext cx="4425224" cy="25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5347" y="823920"/>
            <a:ext cx="47566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ул.Б.Санкт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–Петербургская д.150, к.2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кровля)</a:t>
            </a:r>
            <a:endParaRPr lang="ru-RU" sz="1400" dirty="0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40" y="1131697"/>
            <a:ext cx="4114800" cy="256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26331" y="843655"/>
            <a:ext cx="37254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Кречевицы, д. 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вентиляции)</a:t>
            </a:r>
            <a:endParaRPr lang="ru-RU" sz="1400" dirty="0"/>
          </a:p>
        </p:txBody>
      </p:sp>
      <p:pic>
        <p:nvPicPr>
          <p:cNvPr id="12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6" y="4253027"/>
            <a:ext cx="4384312" cy="248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3038" y="3691890"/>
            <a:ext cx="33908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latin typeface="Times New Roman" pitchFamily="16" charset="0"/>
                <a:cs typeface="Times New Roman" pitchFamily="16" charset="0"/>
              </a:rPr>
              <a:t>ул. Газон, д. 3/1</a:t>
            </a:r>
          </a:p>
          <a:p>
            <a:r>
              <a:rPr lang="ru-RU" altLang="ru-RU" sz="1400" dirty="0">
                <a:latin typeface="Times New Roman" pitchFamily="16" charset="0"/>
                <a:cs typeface="Times New Roman" pitchFamily="16" charset="0"/>
              </a:rPr>
              <a:t>(фундамент  и дренажная система)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36515" y="4546579"/>
            <a:ext cx="427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6" charset="0"/>
                <a:cs typeface="Times New Roman" pitchFamily="16" charset="0"/>
              </a:rPr>
              <a:t>ИСПОЛНЕНИЕ СУДЕБНЫХ РЕШЕНИЙ ПО КАПИТАЛЬНОМУ РЕМОНТ ОБЩЕГО ИМУЩЕСТВА МКД</a:t>
            </a:r>
            <a:endParaRPr lang="ru-RU" altLang="ru-RU" b="1" dirty="0"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8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06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37260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09" y="3346605"/>
            <a:ext cx="2265232" cy="31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909" y="4892571"/>
            <a:ext cx="23336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/>
              <a:t>ул</a:t>
            </a:r>
            <a:r>
              <a:rPr lang="ru-RU" altLang="ru-RU" sz="1400" b="1" dirty="0" smtClean="0"/>
              <a:t>. Псковская</a:t>
            </a:r>
            <a:r>
              <a:rPr lang="ru-RU" altLang="ru-RU" sz="1400" b="1" dirty="0"/>
              <a:t>, д.50,к.3, кв.2 </a:t>
            </a:r>
            <a:r>
              <a:rPr lang="ru-RU" altLang="ru-RU" sz="1400" b="1" dirty="0" smtClean="0"/>
              <a:t> </a:t>
            </a:r>
          </a:p>
          <a:p>
            <a:r>
              <a:rPr lang="ru-RU" altLang="ru-RU" sz="1400" dirty="0" smtClean="0"/>
              <a:t>Капитальный ремонт печи </a:t>
            </a:r>
            <a:endParaRPr lang="ru-RU" altLang="ru-RU" sz="1400" dirty="0"/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1" y="784830"/>
            <a:ext cx="2562896" cy="33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14" y="880013"/>
            <a:ext cx="2841706" cy="238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799735" y="974213"/>
            <a:ext cx="3380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/>
              <a:t>ул. Московская, д. 22, корп. 2, комн. 325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760720" y="1748780"/>
            <a:ext cx="34747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6" charset="0"/>
                <a:cs typeface="Times New Roman" pitchFamily="16" charset="0"/>
              </a:rPr>
              <a:t>КАПИТАЛЬНЫЙ </a:t>
            </a:r>
            <a:r>
              <a:rPr lang="ru-RU" altLang="ru-RU" b="1" dirty="0">
                <a:latin typeface="Times New Roman" pitchFamily="16" charset="0"/>
                <a:cs typeface="Times New Roman" pitchFamily="16" charset="0"/>
              </a:rPr>
              <a:t>РЕМОНТ </a:t>
            </a:r>
            <a:r>
              <a:rPr lang="ru-RU" altLang="ru-RU" b="1" dirty="0" smtClean="0">
                <a:latin typeface="Times New Roman" pitchFamily="16" charset="0"/>
                <a:cs typeface="Times New Roman" pitchFamily="16" charset="0"/>
              </a:rPr>
              <a:t>МУНИЦИПАЛЬНЫХ ЖИЛЫХ ПОМЕЩЕНИЙ</a:t>
            </a:r>
            <a:endParaRPr lang="ru-RU" altLang="ru-RU" b="1" dirty="0"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7" name="Рисунок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85" y="3346604"/>
            <a:ext cx="2126301" cy="31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36916" y="3346604"/>
            <a:ext cx="2026676" cy="31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987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TextBox 25"/>
          <p:cNvSpPr txBox="1">
            <a:spLocks noChangeArrowheads="1"/>
          </p:cNvSpPr>
          <p:nvPr/>
        </p:nvSpPr>
        <p:spPr bwMode="auto">
          <a:xfrm>
            <a:off x="220437" y="964340"/>
            <a:ext cx="872560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обследование 1524 муниципальных жилых помещения,  произведена установка индивидуальных 211 приборов учета на горячее и холодное водоснабжение </a:t>
            </a: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" y="1800521"/>
            <a:ext cx="4386361" cy="484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23" y="1823251"/>
            <a:ext cx="4118796" cy="482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15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37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45297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437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28303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08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34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16994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56612" y="726208"/>
            <a:ext cx="75207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70C0"/>
                </a:solidFill>
              </a:rPr>
              <a:t>УБОРКА </a:t>
            </a:r>
            <a:r>
              <a:rPr lang="ru-RU" sz="3000" b="1" dirty="0">
                <a:solidFill>
                  <a:srgbClr val="0070C0"/>
                </a:solidFill>
              </a:rPr>
              <a:t>АВТОМОБИЛЬНЫХ </a:t>
            </a:r>
            <a:r>
              <a:rPr lang="ru-RU" sz="3000" b="1" dirty="0" smtClean="0">
                <a:solidFill>
                  <a:srgbClr val="0070C0"/>
                </a:solidFill>
              </a:rPr>
              <a:t>ДОРОГ</a:t>
            </a:r>
            <a:endParaRPr lang="ru-RU" sz="30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8296" y="3490314"/>
            <a:ext cx="40799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УБОРОЧНАЯ ПЛОЩАДЬ  - 2 </a:t>
            </a:r>
            <a:r>
              <a:rPr lang="en-US" sz="1600" b="1" dirty="0" smtClean="0"/>
              <a:t>398,1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тыс.кв.м</a:t>
            </a:r>
            <a:r>
              <a:rPr lang="ru-RU" sz="1600" dirty="0"/>
              <a:t>. </a:t>
            </a:r>
          </a:p>
        </p:txBody>
      </p:sp>
      <p:pic>
        <p:nvPicPr>
          <p:cNvPr id="9" name="Picture 170"/>
          <p:cNvPicPr/>
          <p:nvPr/>
        </p:nvPicPr>
        <p:blipFill>
          <a:blip r:embed="rId3"/>
          <a:stretch/>
        </p:blipFill>
        <p:spPr>
          <a:xfrm>
            <a:off x="56611" y="1260000"/>
            <a:ext cx="4955715" cy="2660489"/>
          </a:xfrm>
          <a:prstGeom prst="rect">
            <a:avLst/>
          </a:prstGeom>
          <a:ln>
            <a:noFill/>
          </a:ln>
        </p:spPr>
      </p:pic>
      <p:pic>
        <p:nvPicPr>
          <p:cNvPr id="11" name="Picture 202"/>
          <p:cNvPicPr/>
          <p:nvPr/>
        </p:nvPicPr>
        <p:blipFill>
          <a:blip r:embed="rId4"/>
          <a:stretch/>
        </p:blipFill>
        <p:spPr>
          <a:xfrm>
            <a:off x="6960331" y="3933971"/>
            <a:ext cx="2057939" cy="2815883"/>
          </a:xfrm>
          <a:prstGeom prst="rect">
            <a:avLst/>
          </a:prstGeom>
          <a:ln>
            <a:noFill/>
          </a:ln>
        </p:spPr>
      </p:pic>
      <p:pic>
        <p:nvPicPr>
          <p:cNvPr id="12" name="Picture 213"/>
          <p:cNvPicPr/>
          <p:nvPr/>
        </p:nvPicPr>
        <p:blipFill>
          <a:blip r:embed="rId5"/>
          <a:srcRect t="3506" b="1649"/>
          <a:stretch/>
        </p:blipFill>
        <p:spPr>
          <a:xfrm>
            <a:off x="56612" y="4034411"/>
            <a:ext cx="4955714" cy="2588040"/>
          </a:xfrm>
          <a:prstGeom prst="rect">
            <a:avLst/>
          </a:prstGeom>
          <a:ln>
            <a:noFill/>
          </a:ln>
        </p:spPr>
      </p:pic>
      <p:pic>
        <p:nvPicPr>
          <p:cNvPr id="13" name="Picture 199"/>
          <p:cNvPicPr/>
          <p:nvPr/>
        </p:nvPicPr>
        <p:blipFill>
          <a:blip r:embed="rId6"/>
          <a:stretch/>
        </p:blipFill>
        <p:spPr>
          <a:xfrm>
            <a:off x="5250072" y="1210974"/>
            <a:ext cx="3517815" cy="21368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47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94FAB-1076-432D-83D5-95EF1DA8B6C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28303" y="0"/>
            <a:ext cx="9089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500" dirty="0" smtClean="0">
                <a:solidFill>
                  <a:schemeClr val="bg2">
                    <a:lumMod val="75000"/>
                  </a:schemeClr>
                </a:solidFill>
                <a:cs typeface="Arial" pitchFamily="34" charset="0"/>
              </a:rPr>
              <a:t>08</a:t>
            </a:r>
            <a:endParaRPr lang="ru-RU" altLang="ru-RU" sz="4500" dirty="0">
              <a:solidFill>
                <a:schemeClr val="bg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34" y="0"/>
            <a:ext cx="680163" cy="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816994" y="301687"/>
            <a:ext cx="4639128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r>
              <a:rPr lang="ru-RU" sz="1400" b="1" spc="4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Rasa Medium"/>
              </a:rPr>
              <a:t>АДМИНИСТРАЦИЯ ВЕЛИКОГО НОВГОРОДА</a:t>
            </a:r>
            <a:endParaRPr lang="ru-RU" sz="1400" b="1" spc="4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08957" y="806087"/>
            <a:ext cx="820674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68934" y="844124"/>
            <a:ext cx="87350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0070C0"/>
                </a:solidFill>
              </a:rPr>
              <a:t>СОДЕРЖАНИЕ АВТОМОБИЛЬНЫХ ДОРОГ, 2024г.</a:t>
            </a:r>
            <a:endParaRPr lang="ru-RU" sz="3000" b="1" dirty="0">
              <a:solidFill>
                <a:srgbClr val="0070C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108584"/>
              </p:ext>
            </p:extLst>
          </p:nvPr>
        </p:nvGraphicFramePr>
        <p:xfrm>
          <a:off x="360841" y="2308860"/>
          <a:ext cx="8414774" cy="414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00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4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Виды работ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Количество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ru-RU" dirty="0"/>
                        <a:t>Ямочный</a:t>
                      </a:r>
                      <a:r>
                        <a:rPr lang="ru-RU" baseline="0" dirty="0"/>
                        <a:t> ремонт дорожного полотна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61 474,4 </a:t>
                      </a:r>
                      <a:r>
                        <a:rPr lang="ru-RU" dirty="0" err="1"/>
                        <a:t>кв.м</a:t>
                      </a:r>
                      <a:r>
                        <a:rPr lang="ru-RU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ru-RU" dirty="0"/>
                        <a:t>Нанесение дорожной </a:t>
                      </a:r>
                      <a:r>
                        <a:rPr lang="ru-RU" dirty="0" smtClean="0"/>
                        <a:t>разметки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103,5 </a:t>
                      </a:r>
                      <a:r>
                        <a:rPr lang="ru-RU" dirty="0" smtClean="0"/>
                        <a:t>км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Нанесение</a:t>
                      </a:r>
                      <a:r>
                        <a:rPr lang="ru-RU" baseline="0" dirty="0" smtClean="0"/>
                        <a:t> р</a:t>
                      </a:r>
                      <a:r>
                        <a:rPr lang="ru-RU" dirty="0" smtClean="0"/>
                        <a:t>азметки пешеходных переходов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8 259 </a:t>
                      </a:r>
                      <a:r>
                        <a:rPr lang="ru-RU" dirty="0" err="1" smtClean="0"/>
                        <a:t>кв.м</a:t>
                      </a:r>
                      <a:r>
                        <a:rPr lang="ru-RU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422910">
                <a:tc>
                  <a:txBody>
                    <a:bodyPr/>
                    <a:lstStyle/>
                    <a:p>
                      <a:r>
                        <a:rPr lang="ru-RU" dirty="0"/>
                        <a:t>Установка</a:t>
                      </a:r>
                      <a:r>
                        <a:rPr lang="ru-RU" baseline="0" dirty="0"/>
                        <a:t> дорожных знаков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1 222 шт.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Установка</a:t>
                      </a:r>
                      <a:r>
                        <a:rPr lang="ru-RU" baseline="0" dirty="0" smtClean="0"/>
                        <a:t> ограждений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600 м</a:t>
                      </a:r>
                      <a:endParaRPr lang="ru-RU" dirty="0"/>
                    </a:p>
                  </a:txBody>
                  <a:tcPr/>
                </a:tc>
              </a:tr>
              <a:tr h="429441">
                <a:tc>
                  <a:txBody>
                    <a:bodyPr/>
                    <a:lstStyle/>
                    <a:p>
                      <a:r>
                        <a:rPr lang="ru-RU" dirty="0" smtClean="0"/>
                        <a:t>Установка </a:t>
                      </a:r>
                      <a:r>
                        <a:rPr lang="ru-RU" dirty="0"/>
                        <a:t>Г-образных стоек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 </a:t>
                      </a:r>
                      <a:r>
                        <a:rPr lang="ru-RU" dirty="0"/>
                        <a:t>шт.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654">
                <a:tc>
                  <a:txBody>
                    <a:bodyPr/>
                    <a:lstStyle/>
                    <a:p>
                      <a:r>
                        <a:rPr lang="ru-RU" dirty="0"/>
                        <a:t>Содержание светофорных </a:t>
                      </a:r>
                      <a:r>
                        <a:rPr lang="ru-RU" dirty="0" smtClean="0"/>
                        <a:t>объектов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76 объектов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4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Замена выгоревших светофоров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63 шт.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26175" y="1442055"/>
            <a:ext cx="3300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S = 2 98</a:t>
            </a:r>
            <a:r>
              <a:rPr lang="ru-RU" dirty="0" smtClean="0">
                <a:latin typeface="Arial Black" pitchFamily="34" charset="0"/>
              </a:rPr>
              <a:t>6,3 </a:t>
            </a:r>
            <a:r>
              <a:rPr lang="ru-RU" dirty="0" err="1" smtClean="0">
                <a:latin typeface="Arial Black" pitchFamily="34" charset="0"/>
              </a:rPr>
              <a:t>тыс.кв.м</a:t>
            </a:r>
            <a:r>
              <a:rPr lang="ru-RU" dirty="0" smtClean="0">
                <a:latin typeface="Arial Black" pitchFamily="34" charset="0"/>
              </a:rPr>
              <a:t>.</a:t>
            </a:r>
          </a:p>
          <a:p>
            <a:r>
              <a:rPr lang="ru-RU" dirty="0" smtClean="0">
                <a:latin typeface="Arial Black" pitchFamily="34" charset="0"/>
              </a:rPr>
              <a:t>122,7 </a:t>
            </a:r>
            <a:r>
              <a:rPr lang="ru-RU" dirty="0" err="1" smtClean="0">
                <a:latin typeface="Arial Black" pitchFamily="34" charset="0"/>
              </a:rPr>
              <a:t>млн.руб</a:t>
            </a:r>
            <a:r>
              <a:rPr lang="ru-RU" dirty="0" smtClean="0">
                <a:latin typeface="Arial Black" pitchFamily="34" charset="0"/>
              </a:rPr>
              <a:t>.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517431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57481</TotalTime>
  <Words>949</Words>
  <Application>Microsoft Office PowerPoint</Application>
  <PresentationFormat>Экран (4:3)</PresentationFormat>
  <Paragraphs>308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Bernard MT Condensed</vt:lpstr>
      <vt:lpstr>Calibri</vt:lpstr>
      <vt:lpstr>Calibri Light</vt:lpstr>
      <vt:lpstr>Rasa Medium</vt:lpstr>
      <vt:lpstr>Times New Roman</vt:lpstr>
      <vt:lpstr>Специальное оформление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Vanechek</dc:creator>
  <cp:lastModifiedBy>Семенов Денис Викторович</cp:lastModifiedBy>
  <cp:revision>1682</cp:revision>
  <dcterms:created xsi:type="dcterms:W3CDTF">2018-12-10T13:13:56Z</dcterms:created>
  <dcterms:modified xsi:type="dcterms:W3CDTF">2025-03-03T14:14:30Z</dcterms:modified>
</cp:coreProperties>
</file>